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0" r:id="rId3"/>
    <p:sldId id="294" r:id="rId4"/>
    <p:sldId id="309" r:id="rId5"/>
    <p:sldId id="291" r:id="rId6"/>
    <p:sldId id="303" r:id="rId7"/>
    <p:sldId id="292" r:id="rId8"/>
    <p:sldId id="304" r:id="rId9"/>
    <p:sldId id="305" r:id="rId10"/>
    <p:sldId id="306" r:id="rId11"/>
    <p:sldId id="307" r:id="rId12"/>
    <p:sldId id="30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01" autoAdjust="0"/>
  </p:normalViewPr>
  <p:slideViewPr>
    <p:cSldViewPr snapToGrid="0">
      <p:cViewPr varScale="1">
        <p:scale>
          <a:sx n="80" d="100"/>
          <a:sy n="80" d="100"/>
        </p:scale>
        <p:origin x="1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1E153-5D75-4875-B0D2-2D776FF64598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84258-4E21-4165-8985-44C3D388F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59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3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6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38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2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74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6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34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6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46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05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7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2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9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6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75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8C4F-A843-4B68-ACB0-5E93F0A2F12C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EA9B68-450D-414B-BB0C-12C408FE8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4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7876" y="1819921"/>
            <a:ext cx="10043712" cy="45098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Познавательное </a:t>
            </a:r>
            <a:r>
              <a:rPr lang="ru-RU" sz="3200" b="1" dirty="0">
                <a:solidFill>
                  <a:srgbClr val="0070C0"/>
                </a:solidFill>
              </a:rPr>
              <a:t>развитие детей </a:t>
            </a:r>
            <a:r>
              <a:rPr lang="ru-RU" sz="3200" b="1" dirty="0" smtClean="0">
                <a:solidFill>
                  <a:srgbClr val="0070C0"/>
                </a:solidFill>
              </a:rPr>
              <a:t>раннего возраста в соответствии с ФОП </a:t>
            </a:r>
            <a:r>
              <a:rPr lang="ru-RU" sz="3200" b="1" dirty="0">
                <a:solidFill>
                  <a:srgbClr val="0070C0"/>
                </a:solidFill>
              </a:rPr>
              <a:t>ДО</a:t>
            </a:r>
          </a:p>
        </p:txBody>
      </p:sp>
    </p:spTree>
    <p:extLst>
      <p:ext uri="{BB962C8B-B14F-4D97-AF65-F5344CB8AC3E}">
        <p14:creationId xmlns:p14="http://schemas.microsoft.com/office/powerpoint/2010/main" val="200623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организации проектной деятельности с детьми раннего возраста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6152" y="2133600"/>
            <a:ext cx="10288460" cy="3777622"/>
          </a:xfrm>
        </p:spPr>
        <p:txBody>
          <a:bodyPr/>
          <a:lstStyle/>
          <a:p>
            <a:r>
              <a:rPr lang="ru-RU" dirty="0"/>
              <a:t>-содействие и сотрудничество детей и взрослых, признание ребёнка полноценным участником </a:t>
            </a:r>
            <a:r>
              <a:rPr lang="ru-RU" i="1" dirty="0"/>
              <a:t>(субъектом)</a:t>
            </a:r>
            <a:r>
              <a:rPr lang="ru-RU" dirty="0"/>
              <a:t> образовательных отношений;</a:t>
            </a:r>
          </a:p>
          <a:p>
            <a:r>
              <a:rPr lang="ru-RU" dirty="0"/>
              <a:t>-поддержка инициативы детей в различных </a:t>
            </a:r>
            <a:r>
              <a:rPr lang="ru-RU" dirty="0"/>
              <a:t>видах деятельности;</a:t>
            </a:r>
          </a:p>
          <a:p>
            <a:r>
              <a:rPr lang="ru-RU" dirty="0"/>
              <a:t>-сотрудничество Организации с семьёй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62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521" y="624110"/>
            <a:ext cx="9630092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Уровни </a:t>
            </a:r>
            <a:r>
              <a:rPr lang="ru-RU" sz="3200" dirty="0"/>
              <a:t>формирования проектной деятельности у дошкольников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5296" y="2133600"/>
            <a:ext cx="10279316" cy="3777622"/>
          </a:xfrm>
        </p:spPr>
        <p:txBody>
          <a:bodyPr/>
          <a:lstStyle/>
          <a:p>
            <a:r>
              <a:rPr lang="ru-RU" dirty="0" smtClean="0"/>
              <a:t>первый </a:t>
            </a:r>
            <a:r>
              <a:rPr lang="ru-RU" dirty="0"/>
              <a:t>– от 2,5 до 5 лет – </a:t>
            </a:r>
            <a:r>
              <a:rPr lang="ru-RU" dirty="0" smtClean="0"/>
              <a:t>подражательно-исполнительский</a:t>
            </a:r>
          </a:p>
          <a:p>
            <a:r>
              <a:rPr lang="ru-RU" dirty="0" smtClean="0"/>
              <a:t>второй </a:t>
            </a:r>
            <a:r>
              <a:rPr lang="ru-RU" dirty="0"/>
              <a:t>– от 5 до 6 лет – </a:t>
            </a:r>
            <a:r>
              <a:rPr lang="ru-RU" dirty="0" smtClean="0"/>
              <a:t>развивающий </a:t>
            </a:r>
          </a:p>
          <a:p>
            <a:r>
              <a:rPr lang="ru-RU" dirty="0" smtClean="0"/>
              <a:t>третий </a:t>
            </a:r>
            <a:r>
              <a:rPr lang="ru-RU" dirty="0"/>
              <a:t>– от 6 до 7 лет – </a:t>
            </a:r>
            <a:r>
              <a:rPr lang="ru-RU" dirty="0" smtClean="0"/>
              <a:t>творческий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435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008" y="1109472"/>
            <a:ext cx="10698480" cy="39105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«Пусть они будут теми муравьями, которые всегда будут заняты; что-нибудь </a:t>
            </a:r>
            <a:r>
              <a:rPr lang="ru-RU" sz="2400" dirty="0" err="1" smtClean="0"/>
              <a:t>катают,несут</a:t>
            </a:r>
            <a:r>
              <a:rPr lang="ru-RU" sz="2400" dirty="0" smtClean="0"/>
              <a:t>, тащат, складывают, перекладывают; нужно только помогать им, чтобы все, что происходит, происходило разумно, и, играя с ними, указывать им даже формы игр».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2400" dirty="0" smtClean="0"/>
              <a:t>(Ян </a:t>
            </a:r>
            <a:r>
              <a:rPr lang="ru-RU" sz="2400" dirty="0" err="1" smtClean="0"/>
              <a:t>Амос</a:t>
            </a:r>
            <a:r>
              <a:rPr lang="ru-RU" sz="2400" dirty="0" smtClean="0"/>
              <a:t> Коменский)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24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977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489" y="407528"/>
            <a:ext cx="9919711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Что включает ОО «Познавательное развитие» по ФОП ДО для  детей раннего возраста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74738" y="2946561"/>
            <a:ext cx="10267950" cy="953103"/>
            <a:chOff x="0" y="1628774"/>
            <a:chExt cx="10267950" cy="127120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628774"/>
              <a:ext cx="10267950" cy="12712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fillRef>
            <a:effectRef idx="0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62055" y="1690829"/>
              <a:ext cx="10143840" cy="1147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chemeClr val="tx1"/>
                  </a:solidFill>
                </a:rPr>
                <a:t>Математические представления</a:t>
              </a:r>
              <a:endParaRPr lang="ru-RU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074738" y="1780573"/>
            <a:ext cx="10267950" cy="962628"/>
            <a:chOff x="0" y="1628774"/>
            <a:chExt cx="10267950" cy="127120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1628774"/>
              <a:ext cx="10267950" cy="12712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fillRef>
            <a:effectRef idx="0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 txBox="1"/>
            <p:nvPr/>
          </p:nvSpPr>
          <p:spPr>
            <a:xfrm>
              <a:off x="62055" y="1690829"/>
              <a:ext cx="10143840" cy="1147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chemeClr val="tx1"/>
                  </a:solidFill>
                </a:rPr>
                <a:t>Сенсорные эталоны и познавательные действия</a:t>
              </a:r>
              <a:endParaRPr lang="ru-RU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074738" y="4103024"/>
            <a:ext cx="10267950" cy="953103"/>
            <a:chOff x="0" y="1628774"/>
            <a:chExt cx="10267950" cy="127120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1628774"/>
              <a:ext cx="10267950" cy="12712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fillRef>
            <a:effectRef idx="0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62055" y="1690830"/>
              <a:ext cx="10143840" cy="1147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>
                  <a:solidFill>
                    <a:schemeClr val="tx1"/>
                  </a:solidFill>
                </a:rPr>
                <a:t> </a:t>
              </a:r>
              <a:r>
                <a:rPr lang="ru-RU" sz="3200" b="1" dirty="0" smtClean="0">
                  <a:solidFill>
                    <a:schemeClr val="tx1"/>
                  </a:solidFill>
                </a:rPr>
                <a:t>Окружающий мир</a:t>
              </a:r>
              <a:endParaRPr lang="ru-RU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136793" y="5259487"/>
            <a:ext cx="10267950" cy="953103"/>
            <a:chOff x="0" y="1628774"/>
            <a:chExt cx="10267950" cy="1271205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1628774"/>
              <a:ext cx="10267950" cy="12712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fillRef>
            <a:effectRef idx="0">
              <a:schemeClr val="accent6">
                <a:shade val="80000"/>
                <a:hueOff val="-162816"/>
                <a:satOff val="-923"/>
                <a:lumOff val="236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62055" y="1690829"/>
              <a:ext cx="10143840" cy="1147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chemeClr val="tx1"/>
                  </a:solidFill>
                </a:rPr>
                <a:t>Природа</a:t>
              </a:r>
              <a:endParaRPr lang="ru-RU" sz="32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64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357" y="624110"/>
            <a:ext cx="10240256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Планируемые результаты </a:t>
            </a:r>
            <a:r>
              <a:rPr lang="ru-RU" sz="3200" b="1" dirty="0" smtClean="0"/>
              <a:t>в младенческом возрасте ( к одному году)</a:t>
            </a:r>
            <a:r>
              <a:rPr lang="ru-RU" sz="3200" b="1" dirty="0"/>
              <a:t> </a:t>
            </a:r>
            <a:r>
              <a:rPr lang="ru-RU" sz="3200" b="1" dirty="0" smtClean="0"/>
              <a:t>(</a:t>
            </a:r>
            <a:r>
              <a:rPr lang="ru-RU" sz="3200" b="1" dirty="0" smtClean="0"/>
              <a:t>п. </a:t>
            </a:r>
            <a:r>
              <a:rPr lang="ru-RU" sz="3200" b="1" dirty="0" smtClean="0"/>
              <a:t>15.1 </a:t>
            </a:r>
            <a:r>
              <a:rPr lang="ru-RU" sz="3200" b="1" dirty="0"/>
              <a:t>ФОП </a:t>
            </a:r>
            <a:r>
              <a:rPr lang="ru-RU" sz="3200" b="1" dirty="0" smtClean="0"/>
              <a:t>ДО)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777" y="2133600"/>
            <a:ext cx="11277247" cy="3777622"/>
          </a:xfrm>
        </p:spPr>
        <p:txBody>
          <a:bodyPr>
            <a:noAutofit/>
          </a:bodyPr>
          <a:lstStyle/>
          <a:p>
            <a:r>
              <a:rPr lang="ru-RU" sz="2400" dirty="0"/>
              <a:t>Ребенок </a:t>
            </a:r>
            <a:r>
              <a:rPr lang="ru-RU" sz="2400" dirty="0" smtClean="0"/>
              <a:t>проявляет интерес к животным, птицам, рыбам, растениям.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475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357" y="624110"/>
            <a:ext cx="10240256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Планируемые результаты – к трем годам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(п. </a:t>
            </a:r>
            <a:r>
              <a:rPr lang="ru-RU" sz="3200" b="1" dirty="0"/>
              <a:t>15.2 ФОП </a:t>
            </a:r>
            <a:r>
              <a:rPr lang="ru-RU" sz="3200" b="1" dirty="0" smtClean="0"/>
              <a:t>ДО)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777" y="2133600"/>
            <a:ext cx="11277247" cy="3777622"/>
          </a:xfrm>
        </p:spPr>
        <p:txBody>
          <a:bodyPr>
            <a:noAutofit/>
          </a:bodyPr>
          <a:lstStyle/>
          <a:p>
            <a:r>
              <a:rPr lang="ru-RU" sz="2400" dirty="0"/>
              <a:t>Ребенок 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</a:t>
            </a:r>
            <a:r>
              <a:rPr lang="ru-RU" sz="2400" dirty="0" smtClean="0"/>
              <a:t>объектам.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0" y="3819525"/>
            <a:ext cx="3519574" cy="286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6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6721" y="624110"/>
            <a:ext cx="10631155" cy="10137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 области </a:t>
            </a:r>
            <a:r>
              <a:rPr lang="ru-RU" b="1" dirty="0" smtClean="0"/>
              <a:t>познавательного </a:t>
            </a:r>
            <a:r>
              <a:rPr lang="ru-RU" b="1" dirty="0"/>
              <a:t>развития основными задачами образовательной </a:t>
            </a:r>
            <a:r>
              <a:rPr lang="ru-RU" b="1" dirty="0" smtClean="0"/>
              <a:t>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/>
              <a:t>от 1 года до </a:t>
            </a:r>
            <a:r>
              <a:rPr lang="ru-RU" u="sng" dirty="0" smtClean="0"/>
              <a:t>2 лет (ФОП ДО п.19.2.1.):</a:t>
            </a:r>
            <a:endParaRPr lang="ru-RU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94176" y="2350185"/>
            <a:ext cx="5029045" cy="41618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развивать умения узнавать объекты живой и неживой природы ближайшего окружения, отличать их по наиболее ярким проявлениям и свойствам, замечать явления природы, поддерживать стремления к взаимодействию с ними.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979" y="2696089"/>
            <a:ext cx="4122442" cy="292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5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801" y="624110"/>
            <a:ext cx="98028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образовательной деятельности </a:t>
            </a:r>
            <a:r>
              <a:rPr lang="ru-RU" u="sng" dirty="0"/>
              <a:t>от 1 года до 2 лет (ФОП ДО п.19.2.1.):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822" y="2133600"/>
            <a:ext cx="10612790" cy="37776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педагог развивает способности детей узнавать, </a:t>
            </a:r>
            <a:r>
              <a:rPr lang="ru-RU" sz="2000" b="1" dirty="0"/>
              <a:t>называть и показывать </a:t>
            </a:r>
            <a:r>
              <a:rPr lang="ru-RU" sz="2000" dirty="0"/>
              <a:t>на картинке и в естественной среде отдельных представителей диких и домашних животных, растения ближайшего окружения, объекты неживой природы, замечать природные явления (солнце, дождь, снег и другие природные явления), их изображения, выделять наиболее яркие отличительные признаки объектов живой природы, побуждает их рассматривать, положительно реагировать.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666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453" y="433192"/>
            <a:ext cx="10631155" cy="10137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 области </a:t>
            </a:r>
            <a:r>
              <a:rPr lang="ru-RU" b="1" dirty="0" smtClean="0"/>
              <a:t>познавательного </a:t>
            </a:r>
            <a:r>
              <a:rPr lang="ru-RU" b="1" dirty="0"/>
              <a:t>развития основными задачами образовательной </a:t>
            </a:r>
            <a:r>
              <a:rPr lang="ru-RU" b="1" dirty="0" smtClean="0"/>
              <a:t>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/>
              <a:t>от </a:t>
            </a:r>
            <a:r>
              <a:rPr lang="ru-RU" u="sng" dirty="0" smtClean="0"/>
              <a:t>2 до </a:t>
            </a:r>
            <a:r>
              <a:rPr lang="ru-RU" u="sng" dirty="0"/>
              <a:t>3</a:t>
            </a:r>
            <a:r>
              <a:rPr lang="ru-RU" u="sng" dirty="0" smtClean="0"/>
              <a:t> лет: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9936" y="2100848"/>
            <a:ext cx="10324371" cy="13567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организовывать взаимодействие и знакомить с животными и растениями ближайшего окружения, их названиями, строением и отличительными особенностями, некоторыми объектами неживой природы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9936" y="3662947"/>
            <a:ext cx="10324371" cy="12519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развивать способность наблюдать за явлениями природы, воспитывать бережное отношение к животным и </a:t>
            </a:r>
            <a:r>
              <a:rPr lang="ru-RU" sz="2000" dirty="0" smtClean="0">
                <a:solidFill>
                  <a:schemeClr val="tx1"/>
                </a:solidFill>
              </a:rPr>
              <a:t>растениям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0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801" y="624110"/>
            <a:ext cx="98028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образовательной деятельности </a:t>
            </a:r>
            <a:r>
              <a:rPr lang="ru-RU" u="sng" dirty="0"/>
              <a:t>от 2 до 3 лет: </a:t>
            </a:r>
            <a:r>
              <a:rPr lang="ru-RU" u="sng" dirty="0" smtClean="0"/>
              <a:t>(</a:t>
            </a:r>
            <a:r>
              <a:rPr lang="ru-RU" u="sng" dirty="0"/>
              <a:t>ФОП ДО п.19.2.1.):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822" y="2133600"/>
            <a:ext cx="10612790" cy="37776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в процессе ознакомления с природой педагог организует взаимодействие и направляет внимание детей на объекты живой и неживой природы, явления природы, которые доступны для непосредственного восприятия.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Формирует </a:t>
            </a:r>
            <a:r>
              <a:rPr lang="ru-RU" dirty="0"/>
              <a:t>представления о домашних и диких животных и их детенышах (особенности внешнего вида, части тела, питание, способы передвижения), о растениях ближайшего окружения (деревья, овощи, фрукты и другие), их характерных признаках (цвет, строение, поверхность, вкус), привлекает внимание и поддерживает интерес к объектам неживой природы (солнце, небо, облака, песок, вода), к некоторым явлениям природы (снег, дождь, радуга, ветер), поощряет бережное отношение к животным и растениям.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153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673" y="468662"/>
            <a:ext cx="1003242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Особенности образовательной деятельности разных видов и культурных </a:t>
            </a:r>
            <a:r>
              <a:rPr lang="ru-RU" dirty="0" smtClean="0"/>
              <a:t>практик </a:t>
            </a:r>
            <a:br>
              <a:rPr lang="ru-RU" dirty="0" smtClean="0"/>
            </a:br>
            <a:r>
              <a:rPr lang="ru-RU" u="sng" dirty="0" smtClean="0"/>
              <a:t>(</a:t>
            </a:r>
            <a:r>
              <a:rPr lang="ru-RU" u="sng" dirty="0"/>
              <a:t>ФОП </a:t>
            </a:r>
            <a:r>
              <a:rPr lang="ru-RU" u="sng" dirty="0" smtClean="0"/>
              <a:t>ДО  п. 24):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103" y="2133600"/>
            <a:ext cx="11147997" cy="44866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Занятие</a:t>
            </a:r>
            <a:r>
              <a:rPr lang="ru-RU" sz="2000" dirty="0"/>
              <a:t> рассматривается </a:t>
            </a:r>
            <a:r>
              <a:rPr lang="ru-RU" sz="2000" b="1" dirty="0"/>
              <a:t>как дело</a:t>
            </a:r>
            <a:r>
              <a:rPr lang="ru-RU" sz="2000" dirty="0"/>
              <a:t>, занимательное и интересное детям, развивающее их; </a:t>
            </a:r>
            <a:r>
              <a:rPr lang="ru-RU" sz="2000" b="1" dirty="0"/>
              <a:t>как деятельность</a:t>
            </a:r>
            <a:r>
              <a:rPr lang="ru-RU" sz="2000" dirty="0"/>
              <a:t>, направленная на освоение детьми одной или нескольких образовательных областей, или их интеграцию с использованием разнообразных форм и методов работы, выбор которых осуществляется педагогам самостоятельно. </a:t>
            </a:r>
            <a:endParaRPr lang="ru-RU" sz="2000" dirty="0" smtClean="0"/>
          </a:p>
          <a:p>
            <a:pPr algn="just"/>
            <a:r>
              <a:rPr lang="ru-RU" sz="2000" dirty="0" smtClean="0"/>
              <a:t>Занятие </a:t>
            </a:r>
            <a:r>
              <a:rPr lang="ru-RU" sz="2000" dirty="0"/>
              <a:t>является формой организации обучения, наряду с экскурсиями, дидактическими играми, играми-путешествиями и другими. </a:t>
            </a:r>
            <a:r>
              <a:rPr lang="ru-RU" sz="2000" b="1" dirty="0"/>
              <a:t>Оно может проводиться в виде образовательных ситуаций, тематических событий, проектной деятельности, проблемно-обучающих ситуаций, </a:t>
            </a:r>
            <a:r>
              <a:rPr lang="ru-RU" sz="2000" dirty="0"/>
              <a:t>интегрирующих содержание образовательных областей, </a:t>
            </a:r>
            <a:r>
              <a:rPr lang="ru-RU" sz="2000" b="1" dirty="0"/>
              <a:t>творческих и исследовательских проектов и так далее.</a:t>
            </a:r>
            <a:r>
              <a:rPr lang="ru-RU" sz="2000" dirty="0"/>
              <a:t> В рамках отведенного времени педагог может организовывать образовательную деятельность с учётом интересов, желаний детей, их образовательных потребностей, включая детей дошкольного возраста в процесс сотворчества, содействия, сопереживания.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61767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1997</TotalTime>
  <Words>631</Words>
  <Application>Microsoft Office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Что включает ОО «Познавательное развитие» по ФОП ДО для  детей раннего возраста</vt:lpstr>
      <vt:lpstr>Планируемые результаты в младенческом возрасте ( к одному году) (п. 15.1 ФОП ДО)</vt:lpstr>
      <vt:lpstr>Планируемые результаты – к трем годам  (п. 15.2 ФОП ДО)</vt:lpstr>
      <vt:lpstr>В области познавательного развития основными задачами образовательной деятельности от 1 года до 2 лет (ФОП ДО п.19.2.1.):</vt:lpstr>
      <vt:lpstr>Содержание образовательной деятельности от 1 года до 2 лет (ФОП ДО п.19.2.1.):</vt:lpstr>
      <vt:lpstr>В области познавательного развития основными задачами образовательной деятельности от 2 до 3 лет:</vt:lpstr>
      <vt:lpstr>Содержание образовательной деятельности от 2 до 3 лет: (ФОП ДО п.19.2.1.):</vt:lpstr>
      <vt:lpstr>Особенности образовательной деятельности разных видов и культурных практик  (ФОП ДО  п. 24): </vt:lpstr>
      <vt:lpstr>Особенности организации проектной деятельности с детьми раннего возраста </vt:lpstr>
      <vt:lpstr>Уровни формирования проектной деятельности у дошкольников 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85</cp:revision>
  <dcterms:created xsi:type="dcterms:W3CDTF">2023-03-01T15:30:12Z</dcterms:created>
  <dcterms:modified xsi:type="dcterms:W3CDTF">2024-03-28T13:48:44Z</dcterms:modified>
</cp:coreProperties>
</file>