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1" r:id="rId13"/>
    <p:sldId id="3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1" autoAdjust="0"/>
  </p:normalViewPr>
  <p:slideViewPr>
    <p:cSldViewPr snapToGrid="0">
      <p:cViewPr varScale="1">
        <p:scale>
          <a:sx n="100" d="100"/>
          <a:sy n="100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28C03-8D23-48C2-A35A-32FEA97B0DB5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EEFBC50-98B2-452F-8216-8247A070A2C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В младенческом возрасте (2 месяца – 1 год): </a:t>
          </a:r>
          <a:endParaRPr lang="ru-RU" sz="3200" b="1" dirty="0">
            <a:solidFill>
              <a:schemeClr val="tx1"/>
            </a:solidFill>
          </a:endParaRPr>
        </a:p>
      </dgm:t>
    </dgm:pt>
    <dgm:pt modelId="{A2523B24-5390-49D1-8F48-CA65D1CE3692}" type="parTrans" cxnId="{FCE8F77E-7460-4A35-8911-981E7516B7C3}">
      <dgm:prSet/>
      <dgm:spPr/>
      <dgm:t>
        <a:bodyPr/>
        <a:lstStyle/>
        <a:p>
          <a:endParaRPr lang="ru-RU"/>
        </a:p>
      </dgm:t>
    </dgm:pt>
    <dgm:pt modelId="{291EF5A9-748F-410B-B95A-E13861BA7AA5}" type="sibTrans" cxnId="{FCE8F77E-7460-4A35-8911-981E7516B7C3}">
      <dgm:prSet/>
      <dgm:spPr/>
      <dgm:t>
        <a:bodyPr/>
        <a:lstStyle/>
        <a:p>
          <a:endParaRPr lang="ru-RU"/>
        </a:p>
      </dgm:t>
    </dgm:pt>
    <dgm:pt modelId="{DD251F01-7A9D-4E57-89B4-0C3D06C517C7}">
      <dgm:prSet phldrT="[Текст]" custT="1"/>
      <dgm:spPr/>
      <dgm:t>
        <a:bodyPr/>
        <a:lstStyle/>
        <a:p>
          <a:r>
            <a:rPr lang="ru-RU" sz="2400" dirty="0" smtClean="0"/>
            <a:t>Слушание и понимание речи взрослого, </a:t>
          </a:r>
          <a:r>
            <a:rPr lang="ru-RU" sz="2400" dirty="0" err="1" smtClean="0"/>
            <a:t>гуление</a:t>
          </a:r>
          <a:r>
            <a:rPr lang="ru-RU" sz="2400" dirty="0" smtClean="0"/>
            <a:t>, лепет и первые слова</a:t>
          </a:r>
          <a:endParaRPr lang="ru-RU" sz="2400" dirty="0"/>
        </a:p>
      </dgm:t>
    </dgm:pt>
    <dgm:pt modelId="{CD93A665-423F-488D-B5EA-C44DA931CAA1}" type="parTrans" cxnId="{806382C0-3A3E-424F-B329-A78E09292A21}">
      <dgm:prSet/>
      <dgm:spPr/>
      <dgm:t>
        <a:bodyPr/>
        <a:lstStyle/>
        <a:p>
          <a:endParaRPr lang="ru-RU"/>
        </a:p>
      </dgm:t>
    </dgm:pt>
    <dgm:pt modelId="{3D3544A5-85F7-492B-AF0B-F28AC72A2854}" type="sibTrans" cxnId="{806382C0-3A3E-424F-B329-A78E09292A21}">
      <dgm:prSet/>
      <dgm:spPr/>
      <dgm:t>
        <a:bodyPr/>
        <a:lstStyle/>
        <a:p>
          <a:endParaRPr lang="ru-RU"/>
        </a:p>
      </dgm:t>
    </dgm:pt>
    <dgm:pt modelId="{EFBA092D-8DA4-4AA8-8D75-B57A8A4C0700}">
      <dgm:prSet phldrT="[Текст]" custT="1"/>
      <dgm:spPr/>
      <dgm:t>
        <a:bodyPr/>
        <a:lstStyle/>
        <a:p>
          <a:r>
            <a:rPr lang="ru-RU" sz="2400" dirty="0" smtClean="0"/>
            <a:t>Понимание речи взрослого, слушание и понимание стихов, активная речь</a:t>
          </a:r>
          <a:endParaRPr lang="ru-RU" sz="2400" dirty="0"/>
        </a:p>
      </dgm:t>
    </dgm:pt>
    <dgm:pt modelId="{7A74D70F-9CBC-446D-8973-D83D0CB213D2}" type="parTrans" cxnId="{A4F4FECC-E8C7-4744-B66D-D37EAEA1C8E5}">
      <dgm:prSet/>
      <dgm:spPr/>
      <dgm:t>
        <a:bodyPr/>
        <a:lstStyle/>
        <a:p>
          <a:endParaRPr lang="ru-RU"/>
        </a:p>
      </dgm:t>
    </dgm:pt>
    <dgm:pt modelId="{FAA5C4DE-7A39-4425-98F1-50ED5D50E731}" type="sibTrans" cxnId="{A4F4FECC-E8C7-4744-B66D-D37EAEA1C8E5}">
      <dgm:prSet/>
      <dgm:spPr/>
      <dgm:t>
        <a:bodyPr/>
        <a:lstStyle/>
        <a:p>
          <a:endParaRPr lang="ru-RU"/>
        </a:p>
      </dgm:t>
    </dgm:pt>
    <dgm:pt modelId="{27D4166C-4DF5-45D7-8C9F-79C1542DA6F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В раннем возрасте (1 год – 3 года)</a:t>
          </a:r>
          <a:endParaRPr lang="ru-RU" sz="3200" b="1" dirty="0">
            <a:solidFill>
              <a:schemeClr val="tx1"/>
            </a:solidFill>
          </a:endParaRPr>
        </a:p>
      </dgm:t>
    </dgm:pt>
    <dgm:pt modelId="{D7FA3682-F300-4853-9549-AE8ABB8F27CB}" type="sibTrans" cxnId="{0A54FF26-38F7-4DB5-AD52-A091BAA33DA0}">
      <dgm:prSet/>
      <dgm:spPr/>
      <dgm:t>
        <a:bodyPr/>
        <a:lstStyle/>
        <a:p>
          <a:endParaRPr lang="ru-RU"/>
        </a:p>
      </dgm:t>
    </dgm:pt>
    <dgm:pt modelId="{01D7A2EC-7097-47C6-92A6-F500BB1987DD}" type="parTrans" cxnId="{0A54FF26-38F7-4DB5-AD52-A091BAA33DA0}">
      <dgm:prSet/>
      <dgm:spPr/>
      <dgm:t>
        <a:bodyPr/>
        <a:lstStyle/>
        <a:p>
          <a:endParaRPr lang="ru-RU"/>
        </a:p>
      </dgm:t>
    </dgm:pt>
    <dgm:pt modelId="{2721F6A8-8A85-49AC-993B-1DFF52E10377}" type="pres">
      <dgm:prSet presAssocID="{BE628C03-8D23-48C2-A35A-32FEA97B0DB5}" presName="linear" presStyleCnt="0">
        <dgm:presLayoutVars>
          <dgm:animLvl val="lvl"/>
          <dgm:resizeHandles val="exact"/>
        </dgm:presLayoutVars>
      </dgm:prSet>
      <dgm:spPr/>
    </dgm:pt>
    <dgm:pt modelId="{43C81F8B-0BB7-497B-ACD4-1F9EFA4B3E31}" type="pres">
      <dgm:prSet presAssocID="{0EEFBC50-98B2-452F-8216-8247A070A2C3}" presName="parentText" presStyleLbl="node1" presStyleIdx="0" presStyleCnt="2" custLinFactNeighborX="-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20BE6-1F9F-442D-9735-152FF3F6E2C8}" type="pres">
      <dgm:prSet presAssocID="{0EEFBC50-98B2-452F-8216-8247A070A2C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BF17F-FF1A-43FE-B676-8BE00326ED7A}" type="pres">
      <dgm:prSet presAssocID="{27D4166C-4DF5-45D7-8C9F-79C1542DA6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71BA9-A5D9-4E9B-858D-4F156A3DAE41}" type="pres">
      <dgm:prSet presAssocID="{27D4166C-4DF5-45D7-8C9F-79C1542DA6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382C0-3A3E-424F-B329-A78E09292A21}" srcId="{0EEFBC50-98B2-452F-8216-8247A070A2C3}" destId="{DD251F01-7A9D-4E57-89B4-0C3D06C517C7}" srcOrd="0" destOrd="0" parTransId="{CD93A665-423F-488D-B5EA-C44DA931CAA1}" sibTransId="{3D3544A5-85F7-492B-AF0B-F28AC72A2854}"/>
    <dgm:cxn modelId="{0E43DDD7-55C5-4E0B-8AD6-858883128899}" type="presOf" srcId="{BE628C03-8D23-48C2-A35A-32FEA97B0DB5}" destId="{2721F6A8-8A85-49AC-993B-1DFF52E10377}" srcOrd="0" destOrd="0" presId="urn:microsoft.com/office/officeart/2005/8/layout/vList2"/>
    <dgm:cxn modelId="{FCE8F77E-7460-4A35-8911-981E7516B7C3}" srcId="{BE628C03-8D23-48C2-A35A-32FEA97B0DB5}" destId="{0EEFBC50-98B2-452F-8216-8247A070A2C3}" srcOrd="0" destOrd="0" parTransId="{A2523B24-5390-49D1-8F48-CA65D1CE3692}" sibTransId="{291EF5A9-748F-410B-B95A-E13861BA7AA5}"/>
    <dgm:cxn modelId="{E36F8A5D-7F7A-44B5-93E7-40E8B075CE62}" type="presOf" srcId="{0EEFBC50-98B2-452F-8216-8247A070A2C3}" destId="{43C81F8B-0BB7-497B-ACD4-1F9EFA4B3E31}" srcOrd="0" destOrd="0" presId="urn:microsoft.com/office/officeart/2005/8/layout/vList2"/>
    <dgm:cxn modelId="{F0264821-BC06-4F01-9678-C14A0B87419C}" type="presOf" srcId="{27D4166C-4DF5-45D7-8C9F-79C1542DA6FA}" destId="{7A2BF17F-FF1A-43FE-B676-8BE00326ED7A}" srcOrd="0" destOrd="0" presId="urn:microsoft.com/office/officeart/2005/8/layout/vList2"/>
    <dgm:cxn modelId="{1996D671-6B8D-4C63-A155-82A0D40CFC28}" type="presOf" srcId="{EFBA092D-8DA4-4AA8-8D75-B57A8A4C0700}" destId="{0FE71BA9-A5D9-4E9B-858D-4F156A3DAE41}" srcOrd="0" destOrd="0" presId="urn:microsoft.com/office/officeart/2005/8/layout/vList2"/>
    <dgm:cxn modelId="{530B67AC-E3C2-481F-89A0-9E40A166FE5E}" type="presOf" srcId="{DD251F01-7A9D-4E57-89B4-0C3D06C517C7}" destId="{E8E20BE6-1F9F-442D-9735-152FF3F6E2C8}" srcOrd="0" destOrd="0" presId="urn:microsoft.com/office/officeart/2005/8/layout/vList2"/>
    <dgm:cxn modelId="{0A54FF26-38F7-4DB5-AD52-A091BAA33DA0}" srcId="{BE628C03-8D23-48C2-A35A-32FEA97B0DB5}" destId="{27D4166C-4DF5-45D7-8C9F-79C1542DA6FA}" srcOrd="1" destOrd="0" parTransId="{01D7A2EC-7097-47C6-92A6-F500BB1987DD}" sibTransId="{D7FA3682-F300-4853-9549-AE8ABB8F27CB}"/>
    <dgm:cxn modelId="{A4F4FECC-E8C7-4744-B66D-D37EAEA1C8E5}" srcId="{27D4166C-4DF5-45D7-8C9F-79C1542DA6FA}" destId="{EFBA092D-8DA4-4AA8-8D75-B57A8A4C0700}" srcOrd="0" destOrd="0" parTransId="{7A74D70F-9CBC-446D-8973-D83D0CB213D2}" sibTransId="{FAA5C4DE-7A39-4425-98F1-50ED5D50E731}"/>
    <dgm:cxn modelId="{8F9FC52A-A3E3-48A8-81C6-DDCECAC842B9}" type="presParOf" srcId="{2721F6A8-8A85-49AC-993B-1DFF52E10377}" destId="{43C81F8B-0BB7-497B-ACD4-1F9EFA4B3E31}" srcOrd="0" destOrd="0" presId="urn:microsoft.com/office/officeart/2005/8/layout/vList2"/>
    <dgm:cxn modelId="{6C8FF2E6-5D46-4386-84C3-CFEF995F300C}" type="presParOf" srcId="{2721F6A8-8A85-49AC-993B-1DFF52E10377}" destId="{E8E20BE6-1F9F-442D-9735-152FF3F6E2C8}" srcOrd="1" destOrd="0" presId="urn:microsoft.com/office/officeart/2005/8/layout/vList2"/>
    <dgm:cxn modelId="{14BFA178-D55C-4B09-8FD9-1BEA96871F46}" type="presParOf" srcId="{2721F6A8-8A85-49AC-993B-1DFF52E10377}" destId="{7A2BF17F-FF1A-43FE-B676-8BE00326ED7A}" srcOrd="2" destOrd="0" presId="urn:microsoft.com/office/officeart/2005/8/layout/vList2"/>
    <dgm:cxn modelId="{F5F6063E-CAEF-4FB2-85E1-EB91754E4D0C}" type="presParOf" srcId="{2721F6A8-8A85-49AC-993B-1DFF52E10377}" destId="{0FE71BA9-A5D9-4E9B-858D-4F156A3DAE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1F8B-0BB7-497B-ACD4-1F9EFA4B3E31}">
      <dsp:nvSpPr>
        <dsp:cNvPr id="0" name=""/>
        <dsp:cNvSpPr/>
      </dsp:nvSpPr>
      <dsp:spPr>
        <a:xfrm>
          <a:off x="0" y="19285"/>
          <a:ext cx="10267950" cy="99216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В младенческом возрасте (2 месяца – 1 год): 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8433" y="67718"/>
        <a:ext cx="10171084" cy="895294"/>
      </dsp:txXfrm>
    </dsp:sp>
    <dsp:sp modelId="{E8E20BE6-1F9F-442D-9735-152FF3F6E2C8}">
      <dsp:nvSpPr>
        <dsp:cNvPr id="0" name=""/>
        <dsp:cNvSpPr/>
      </dsp:nvSpPr>
      <dsp:spPr>
        <a:xfrm>
          <a:off x="0" y="1011445"/>
          <a:ext cx="1026795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Слушание и понимание речи взрослого, </a:t>
          </a:r>
          <a:r>
            <a:rPr lang="ru-RU" sz="2400" kern="1200" dirty="0" err="1" smtClean="0"/>
            <a:t>гуление</a:t>
          </a:r>
          <a:r>
            <a:rPr lang="ru-RU" sz="2400" kern="1200" dirty="0" smtClean="0"/>
            <a:t>, лепет и первые слова</a:t>
          </a:r>
          <a:endParaRPr lang="ru-RU" sz="2400" kern="1200" dirty="0"/>
        </a:p>
      </dsp:txBody>
      <dsp:txXfrm>
        <a:off x="0" y="1011445"/>
        <a:ext cx="10267950" cy="877680"/>
      </dsp:txXfrm>
    </dsp:sp>
    <dsp:sp modelId="{7A2BF17F-FF1A-43FE-B676-8BE00326ED7A}">
      <dsp:nvSpPr>
        <dsp:cNvPr id="0" name=""/>
        <dsp:cNvSpPr/>
      </dsp:nvSpPr>
      <dsp:spPr>
        <a:xfrm>
          <a:off x="0" y="1889125"/>
          <a:ext cx="10267950" cy="992160"/>
        </a:xfrm>
        <a:prstGeom prst="round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В раннем возрасте (1 год – 3 года)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8433" y="1937558"/>
        <a:ext cx="10171084" cy="895294"/>
      </dsp:txXfrm>
    </dsp:sp>
    <dsp:sp modelId="{0FE71BA9-A5D9-4E9B-858D-4F156A3DAE41}">
      <dsp:nvSpPr>
        <dsp:cNvPr id="0" name=""/>
        <dsp:cNvSpPr/>
      </dsp:nvSpPr>
      <dsp:spPr>
        <a:xfrm>
          <a:off x="0" y="2881285"/>
          <a:ext cx="1026795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Понимание речи взрослого, слушание и понимание стихов, активная речь</a:t>
          </a:r>
          <a:endParaRPr lang="ru-RU" sz="2400" kern="1200" dirty="0"/>
        </a:p>
      </dsp:txBody>
      <dsp:txXfrm>
        <a:off x="0" y="2881285"/>
        <a:ext cx="10267950" cy="8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E153-5D75-4875-B0D2-2D776FF6459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4258-4E21-4165-8985-44C3D388F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9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38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2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74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6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3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9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6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8C4F-A843-4B68-ACB0-5E93F0A2F12C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FEA9B68-450D-414B-BB0C-12C408FE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4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7876" y="1819921"/>
            <a:ext cx="10043712" cy="45098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Речевое развитие детей </a:t>
            </a:r>
            <a:r>
              <a:rPr lang="ru-RU" sz="3200" b="1" dirty="0" smtClean="0">
                <a:solidFill>
                  <a:srgbClr val="0070C0"/>
                </a:solidFill>
              </a:rPr>
              <a:t>раннего возраста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 </a:t>
            </a:r>
            <a:r>
              <a:rPr lang="ru-RU" sz="3200" b="1" dirty="0">
                <a:solidFill>
                  <a:srgbClr val="0070C0"/>
                </a:solidFill>
              </a:rPr>
              <a:t>ФОП ДО</a:t>
            </a:r>
          </a:p>
        </p:txBody>
      </p:sp>
    </p:spTree>
    <p:extLst>
      <p:ext uri="{BB962C8B-B14F-4D97-AF65-F5344CB8AC3E}">
        <p14:creationId xmlns:p14="http://schemas.microsoft.com/office/powerpoint/2010/main" val="200623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85444"/>
            <a:ext cx="10351911" cy="104915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2075207"/>
            <a:ext cx="10856912" cy="3777622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7850" y="580161"/>
            <a:ext cx="10028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Методические рекомендации по планированию </a:t>
            </a:r>
            <a:r>
              <a:rPr lang="ru-RU" b="1" dirty="0" smtClean="0"/>
              <a:t>и </a:t>
            </a:r>
            <a:r>
              <a:rPr lang="ru-RU" b="1" dirty="0"/>
              <a:t>реализации образовательной деятельности </a:t>
            </a:r>
            <a:r>
              <a:rPr lang="ru-RU" b="1" dirty="0" smtClean="0"/>
              <a:t>дошкольных </a:t>
            </a:r>
            <a:r>
              <a:rPr lang="ru-RU" b="1" dirty="0"/>
              <a:t>образовательных организаций </a:t>
            </a:r>
            <a:r>
              <a:rPr lang="ru-RU" b="1" dirty="0" smtClean="0"/>
              <a:t>в соответствии</a:t>
            </a:r>
          </a:p>
          <a:p>
            <a:pPr algn="ctr"/>
            <a:r>
              <a:rPr lang="ru-RU" b="1" dirty="0" smtClean="0"/>
              <a:t>с ФОП ДО  от </a:t>
            </a:r>
            <a:r>
              <a:rPr lang="ru-RU" b="1" dirty="0"/>
              <a:t>21 июля 2023 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14446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Содержание образовательной деятельности по образовательным областям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252" t="18851" r="18473" b="18752"/>
          <a:stretch/>
        </p:blipFill>
        <p:spPr>
          <a:xfrm>
            <a:off x="1847850" y="1798208"/>
            <a:ext cx="8229601" cy="50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37819"/>
            <a:ext cx="10351911" cy="1067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Рекомендации </a:t>
            </a:r>
            <a:r>
              <a:rPr lang="ru-RU" sz="2000" b="1" dirty="0"/>
              <a:t>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от 26 декабря 2022 г.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398" t="18529" r="30732" b="1369"/>
          <a:stretch/>
        </p:blipFill>
        <p:spPr bwMode="auto">
          <a:xfrm>
            <a:off x="757237" y="1304926"/>
            <a:ext cx="3843338" cy="4976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8862" t="14254" r="37787" b="-1"/>
          <a:stretch/>
        </p:blipFill>
        <p:spPr bwMode="auto">
          <a:xfrm>
            <a:off x="4652965" y="1326354"/>
            <a:ext cx="3667124" cy="4976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9343" t="18244" r="37466" b="3078"/>
          <a:stretch/>
        </p:blipFill>
        <p:spPr bwMode="auto">
          <a:xfrm>
            <a:off x="8320089" y="1426369"/>
            <a:ext cx="3652836" cy="473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31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85444"/>
            <a:ext cx="10351911" cy="1317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дошкольном образовании с 2023/2024 учебного года вступил в силу ряд новых нормативных документов.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2133599"/>
            <a:ext cx="10971212" cy="4314825"/>
          </a:xfrm>
        </p:spPr>
        <p:txBody>
          <a:bodyPr/>
          <a:lstStyle/>
          <a:p>
            <a:r>
              <a:rPr lang="ru-RU" b="1" i="1" dirty="0"/>
              <a:t>Приказ </a:t>
            </a:r>
            <a:r>
              <a:rPr lang="ru-RU" b="1" i="1" dirty="0" err="1"/>
              <a:t>Минпросвещения</a:t>
            </a:r>
            <a:r>
              <a:rPr lang="ru-RU" b="1" i="1" dirty="0"/>
              <a:t> России от 25 ноября 2022 г. № 1028 «Об утверждении федеральной образовательной программы дошкольного образования» (зарегистрирован в Минюсте России 28 декабря 2022 г., регистрационный № 71847);</a:t>
            </a:r>
          </a:p>
          <a:p>
            <a:r>
              <a:rPr lang="ru-RU" b="1" i="1" dirty="0"/>
              <a:t>Приказ </a:t>
            </a:r>
            <a:r>
              <a:rPr lang="ru-RU" b="1" i="1" dirty="0" err="1"/>
              <a:t>Минпросвещения</a:t>
            </a:r>
            <a:r>
              <a:rPr lang="ru-RU" b="1" i="1" dirty="0"/>
              <a:t> России от 24.11.2022 г. </a:t>
            </a:r>
            <a:r>
              <a:rPr lang="ru-RU" b="1" i="1" dirty="0"/>
              <a:t>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здоровья»; </a:t>
            </a:r>
            <a:endParaRPr lang="ru-RU" b="1" i="1" dirty="0" smtClean="0"/>
          </a:p>
          <a:p>
            <a:r>
              <a:rPr lang="ru-RU" b="1" i="1" dirty="0"/>
              <a:t>Приказ </a:t>
            </a:r>
            <a:r>
              <a:rPr lang="ru-RU" b="1" i="1" dirty="0" err="1"/>
              <a:t>Минпросвещения</a:t>
            </a:r>
            <a:r>
              <a:rPr lang="ru-RU" b="1" i="1" dirty="0"/>
              <a:t> России от 24 марта 2023 г. </a:t>
            </a:r>
            <a:r>
              <a:rPr lang="ru-RU" b="1" i="1" dirty="0"/>
              <a:t>№ 196 «Об утверждении Порядка аттестации педагогических работников, организаций, осуществляющих образовательную деятельность»; </a:t>
            </a:r>
            <a:endParaRPr lang="ru-RU" b="1" i="1" dirty="0" smtClean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410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85444"/>
            <a:ext cx="10351911" cy="1317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Педагогическая интернет-площадка </a:t>
            </a:r>
            <a:r>
              <a:rPr lang="ru-RU" dirty="0"/>
              <a:t>«Методические рекомендации РФ»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3887" r="311"/>
          <a:stretch/>
        </p:blipFill>
        <p:spPr>
          <a:xfrm>
            <a:off x="1268412" y="1603022"/>
            <a:ext cx="9348787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413" y="624110"/>
            <a:ext cx="9756199" cy="1280890"/>
          </a:xfrm>
        </p:spPr>
        <p:txBody>
          <a:bodyPr/>
          <a:lstStyle/>
          <a:p>
            <a:pPr algn="ctr"/>
            <a:r>
              <a:rPr lang="ru-RU" dirty="0"/>
              <a:t>Что включает речевая деятельность детей на разных возрастных </a:t>
            </a:r>
            <a:r>
              <a:rPr lang="ru-RU" dirty="0" smtClean="0"/>
              <a:t>этапа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49921"/>
              </p:ext>
            </p:extLst>
          </p:nvPr>
        </p:nvGraphicFramePr>
        <p:xfrm>
          <a:off x="1236663" y="2133600"/>
          <a:ext cx="1026795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64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721" y="624110"/>
            <a:ext cx="10631155" cy="1013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области речевого развития основными задачами образовательной </a:t>
            </a:r>
            <a:r>
              <a:rPr lang="ru-RU" b="1" dirty="0" smtClean="0"/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/>
              <a:t>от 1 года до 1 года 6 </a:t>
            </a:r>
            <a:r>
              <a:rPr lang="ru-RU" u="sng" dirty="0" smtClean="0"/>
              <a:t>месяцев (ФОП ДО п.20.2.1.):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9" y="4374619"/>
            <a:ext cx="3375522" cy="1898731"/>
          </a:xfrm>
        </p:spPr>
      </p:pic>
      <p:sp>
        <p:nvSpPr>
          <p:cNvPr id="5" name="Прямоугольник 4"/>
          <p:cNvSpPr/>
          <p:nvPr/>
        </p:nvSpPr>
        <p:spPr>
          <a:xfrm>
            <a:off x="1251019" y="2386483"/>
            <a:ext cx="2939143" cy="7875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понимания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1020" y="3532708"/>
            <a:ext cx="2939142" cy="7799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активной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0552" y="2386483"/>
            <a:ext cx="3183649" cy="1708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реагировать улыбкой и движениями на эмоциональные реакции малыша при чтении и </a:t>
            </a:r>
            <a:r>
              <a:rPr lang="ru-RU" dirty="0" err="1">
                <a:solidFill>
                  <a:schemeClr val="tx1"/>
                </a:solidFill>
              </a:rPr>
              <a:t>пропевании</a:t>
            </a:r>
            <a:r>
              <a:rPr lang="ru-RU" dirty="0">
                <a:solidFill>
                  <a:schemeClr val="tx1"/>
                </a:solidFill>
              </a:rPr>
              <a:t> фольклорных текстов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4591" y="2160396"/>
            <a:ext cx="3001110" cy="2471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побуждать к повторению за педагогом при чтении слов стихотворного текста, песенок, выполнению действий, о которых идет речь в </a:t>
            </a:r>
            <a:r>
              <a:rPr lang="ru-RU" dirty="0" smtClean="0">
                <a:solidFill>
                  <a:schemeClr val="tx1"/>
                </a:solidFill>
              </a:rPr>
              <a:t>произведении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4589" y="4702629"/>
            <a:ext cx="3001112" cy="20096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рассматривать вместе с педагогом и узнавать изображенные в книжках-картинках предметы и действия, о которых говорилось в произведении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1019" y="4797916"/>
            <a:ext cx="3084841" cy="14754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привлекать малышей к слушанию произведений народного </a:t>
            </a:r>
            <a:r>
              <a:rPr lang="ru-RU" dirty="0" smtClean="0">
                <a:solidFill>
                  <a:schemeClr val="tx1"/>
                </a:solidFill>
              </a:rPr>
              <a:t>фольклора с сопровождением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5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121" y="195067"/>
            <a:ext cx="10631155" cy="1013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области речевого развития основными задачами образовательной </a:t>
            </a:r>
            <a:r>
              <a:rPr lang="ru-RU" b="1" dirty="0" smtClean="0"/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/>
              <a:t>от 1 года 6 месяцев до 2 </a:t>
            </a:r>
            <a:r>
              <a:rPr lang="ru-RU" u="sng" dirty="0" smtClean="0"/>
              <a:t>лет: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3369" y="1824185"/>
            <a:ext cx="3394278" cy="807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понимания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3369" y="2761753"/>
            <a:ext cx="3394278" cy="743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активной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4237" y="1815098"/>
            <a:ext cx="3720681" cy="11941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развивать у детей умение эмоционально откликаться на ритм и мелодичность </a:t>
            </a:r>
            <a:r>
              <a:rPr lang="ru-RU" dirty="0" err="1">
                <a:solidFill>
                  <a:schemeClr val="tx1"/>
                </a:solidFill>
              </a:rPr>
              <a:t>пестушек</a:t>
            </a:r>
            <a:r>
              <a:rPr lang="ru-RU" dirty="0">
                <a:solidFill>
                  <a:schemeClr val="tx1"/>
                </a:solidFill>
              </a:rPr>
              <a:t>, песенок, </a:t>
            </a:r>
            <a:r>
              <a:rPr lang="ru-RU" dirty="0" err="1" smtClean="0">
                <a:solidFill>
                  <a:schemeClr val="tx1"/>
                </a:solidFill>
              </a:rPr>
              <a:t>потешек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63490" y="1773283"/>
            <a:ext cx="3389785" cy="16246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поддерживать положительные эмоциональные и избирательные реакции в процессе чтения произведений </a:t>
            </a:r>
            <a:r>
              <a:rPr lang="ru-RU" dirty="0" smtClean="0">
                <a:solidFill>
                  <a:schemeClr val="tx1"/>
                </a:solidFill>
              </a:rPr>
              <a:t>фольклора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3489" y="3505609"/>
            <a:ext cx="3389785" cy="14953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формировать умение показывать и называть предметы, объекты, изображенные в книжках-картинках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3369" y="4908553"/>
            <a:ext cx="3447618" cy="1503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развивать умение слушать чтение взрослым наизусть </a:t>
            </a:r>
            <a:r>
              <a:rPr lang="ru-RU" dirty="0" err="1">
                <a:solidFill>
                  <a:schemeClr val="tx1"/>
                </a:solidFill>
              </a:rPr>
              <a:t>потешек</a:t>
            </a:r>
            <a:r>
              <a:rPr lang="ru-RU" dirty="0">
                <a:solidFill>
                  <a:schemeClr val="tx1"/>
                </a:solidFill>
              </a:rPr>
              <a:t>, стихов, песенок, сказок с наглядным сопровождением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73" y="3251479"/>
            <a:ext cx="3372811" cy="2248541"/>
          </a:xfrm>
        </p:spPr>
      </p:pic>
      <p:sp>
        <p:nvSpPr>
          <p:cNvPr id="16" name="Прямоугольник 15"/>
          <p:cNvSpPr/>
          <p:nvPr/>
        </p:nvSpPr>
        <p:spPr>
          <a:xfrm>
            <a:off x="1053370" y="3667958"/>
            <a:ext cx="3394277" cy="1110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побуждать </a:t>
            </a:r>
            <a:r>
              <a:rPr lang="ru-RU" dirty="0">
                <a:solidFill>
                  <a:schemeClr val="tx1"/>
                </a:solidFill>
              </a:rPr>
              <a:t>договаривать (заканчивать) слова и строчки знакомых ребёнку песенок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58997" y="5139515"/>
            <a:ext cx="3394277" cy="1430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воспринимать вопросительные и восклицательные интонации поэтических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181720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121" y="195067"/>
            <a:ext cx="10631155" cy="1013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области речевого развития основными задачами образовательной </a:t>
            </a:r>
            <a:r>
              <a:rPr lang="ru-RU" b="1" dirty="0" smtClean="0"/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/>
              <a:t>от </a:t>
            </a:r>
            <a:r>
              <a:rPr lang="ru-RU" u="sng" dirty="0" smtClean="0"/>
              <a:t>2 лет до </a:t>
            </a:r>
            <a:r>
              <a:rPr lang="ru-RU" u="sng" dirty="0"/>
              <a:t>3</a:t>
            </a:r>
            <a:r>
              <a:rPr lang="ru-RU" u="sng" dirty="0" smtClean="0"/>
              <a:t> лет </a:t>
            </a:r>
            <a:r>
              <a:rPr lang="ru-RU" u="sng" dirty="0"/>
              <a:t>(ФОП ДО п.20.2.1</a:t>
            </a:r>
            <a:r>
              <a:rPr lang="ru-RU" u="sng" dirty="0" smtClean="0"/>
              <a:t>.):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1729" y="2155932"/>
            <a:ext cx="3394278" cy="807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словаря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673" y="3479006"/>
            <a:ext cx="3394278" cy="743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Звуковая культура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6146" y="2449540"/>
            <a:ext cx="3720681" cy="7843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Интерес к художественной </a:t>
            </a:r>
            <a:r>
              <a:rPr lang="ru-RU" dirty="0" smtClean="0">
                <a:solidFill>
                  <a:schemeClr val="tx1"/>
                </a:solidFill>
              </a:rPr>
              <a:t>литературе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1729" y="4717825"/>
            <a:ext cx="3394277" cy="1110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Грамматический строй речи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37" y="3505609"/>
            <a:ext cx="3650300" cy="2073628"/>
          </a:xfrm>
        </p:spPr>
      </p:pic>
      <p:sp>
        <p:nvSpPr>
          <p:cNvPr id="14" name="Прямоугольник 13"/>
          <p:cNvSpPr/>
          <p:nvPr/>
        </p:nvSpPr>
        <p:spPr>
          <a:xfrm>
            <a:off x="8232678" y="3871739"/>
            <a:ext cx="3447618" cy="6706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Связная речь</a:t>
            </a:r>
          </a:p>
        </p:txBody>
      </p:sp>
    </p:spTree>
    <p:extLst>
      <p:ext uri="{BB962C8B-B14F-4D97-AF65-F5344CB8AC3E}">
        <p14:creationId xmlns:p14="http://schemas.microsoft.com/office/powerpoint/2010/main" val="373058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57" y="624110"/>
            <a:ext cx="10240256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Планируемые результаты – к трем годам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(п. </a:t>
            </a:r>
            <a:r>
              <a:rPr lang="ru-RU" sz="3200" b="1" dirty="0"/>
              <a:t>15.2 ФОП </a:t>
            </a:r>
            <a:r>
              <a:rPr lang="ru-RU" sz="3200" b="1" dirty="0" smtClean="0"/>
              <a:t>ДО)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778" y="2133600"/>
            <a:ext cx="10770834" cy="3777622"/>
          </a:xfrm>
        </p:spPr>
        <p:txBody>
          <a:bodyPr>
            <a:noAutofit/>
          </a:bodyPr>
          <a:lstStyle/>
          <a:p>
            <a:r>
              <a:rPr lang="ru-RU" sz="2400" dirty="0"/>
              <a:t>Ребенок стремится к общению со взрослыми </a:t>
            </a:r>
          </a:p>
          <a:p>
            <a:r>
              <a:rPr lang="ru-RU" sz="2400" dirty="0"/>
              <a:t>Владеет активной речью, использует в общении разные части речи, простые предложения из 4 слов и более, включенные в общение; может обращаться с вопросами и просьбами </a:t>
            </a:r>
          </a:p>
          <a:p>
            <a:r>
              <a:rPr lang="ru-RU" sz="2400" dirty="0"/>
              <a:t>Проявляет интерес к стихам, сказкам, повторяет отдельные слова и фразы за взрослым</a:t>
            </a:r>
          </a:p>
          <a:p>
            <a:r>
              <a:rPr lang="ru-RU" sz="2400" dirty="0"/>
              <a:t>Рассматривает картинки, показывает и называет предметы, изображенные на них. Различает и называет основные цвета, формы предметов, ориентируется в основных пространственных и временных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413475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179" y="624110"/>
            <a:ext cx="985643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Развитие дошкольного образования обсудили на всероссийской конференции в Москве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0" y="1772355"/>
            <a:ext cx="7141770" cy="4759321"/>
          </a:xfrm>
        </p:spPr>
      </p:pic>
    </p:spTree>
    <p:extLst>
      <p:ext uri="{BB962C8B-B14F-4D97-AF65-F5344CB8AC3E}">
        <p14:creationId xmlns:p14="http://schemas.microsoft.com/office/powerpoint/2010/main" val="78678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85444"/>
            <a:ext cx="10351911" cy="1317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дошкольном образовании с 2023/2024 учебного года вступил в силу ряд новых нормативных документов.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2133599"/>
            <a:ext cx="10971212" cy="4314825"/>
          </a:xfrm>
        </p:spPr>
        <p:txBody>
          <a:bodyPr/>
          <a:lstStyle/>
          <a:p>
            <a:r>
              <a:rPr lang="ru-RU" b="1" dirty="0"/>
              <a:t>Письмо Министерства просвещения Российской Федерации от 10.08.2023 № ТВ-1552/03 «О направлении информации</a:t>
            </a:r>
            <a:r>
              <a:rPr lang="ru-RU" b="1" dirty="0" smtClean="0"/>
              <a:t>»;</a:t>
            </a:r>
          </a:p>
          <a:p>
            <a:r>
              <a:rPr lang="ru-RU" b="1" i="1" dirty="0"/>
              <a:t>Методические рекомендации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по </a:t>
            </a:r>
            <a:r>
              <a:rPr lang="ru-RU" b="1" i="1" dirty="0"/>
              <a:t>реализации федеральной образовательной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программы </a:t>
            </a:r>
            <a:r>
              <a:rPr lang="ru-RU" b="1" i="1" dirty="0"/>
              <a:t>дошкольного образования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от </a:t>
            </a:r>
            <a:r>
              <a:rPr lang="ru-RU" b="1" i="1" dirty="0"/>
              <a:t>7 марта 2023 </a:t>
            </a:r>
            <a:r>
              <a:rPr lang="ru-RU" b="1" i="1" dirty="0" smtClean="0"/>
              <a:t>г.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908" t="21664" r="29449" b="-3477"/>
          <a:stretch/>
        </p:blipFill>
        <p:spPr bwMode="auto">
          <a:xfrm>
            <a:off x="6372225" y="2457450"/>
            <a:ext cx="3933825" cy="440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84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429" t="14902" r="26174" b="4735"/>
          <a:stretch/>
        </p:blipFill>
        <p:spPr>
          <a:xfrm>
            <a:off x="4638675" y="1048850"/>
            <a:ext cx="4257676" cy="5595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352119"/>
            <a:ext cx="10780535" cy="1049156"/>
          </a:xfrm>
        </p:spPr>
        <p:txBody>
          <a:bodyPr>
            <a:noAutofit/>
          </a:bodyPr>
          <a:lstStyle/>
          <a:p>
            <a:r>
              <a:rPr lang="ru-RU" sz="1800" b="1" dirty="0"/>
              <a:t>Методические рекомендации по планированию </a:t>
            </a:r>
            <a:r>
              <a:rPr lang="ru-RU" sz="1800" b="1" dirty="0" smtClean="0"/>
              <a:t>и </a:t>
            </a:r>
            <a:r>
              <a:rPr lang="ru-RU" sz="1800" b="1" dirty="0"/>
              <a:t>реализации образовательной деятельности </a:t>
            </a:r>
            <a:r>
              <a:rPr lang="ru-RU" sz="1800" b="1" dirty="0" smtClean="0"/>
              <a:t>дошкольных </a:t>
            </a:r>
            <a:r>
              <a:rPr lang="ru-RU" sz="1800" b="1" dirty="0"/>
              <a:t>образовательных организаций </a:t>
            </a:r>
            <a:r>
              <a:rPr lang="ru-RU" sz="1800" b="1" dirty="0" smtClean="0"/>
              <a:t> в </a:t>
            </a:r>
            <a:r>
              <a:rPr lang="ru-RU" sz="1800" b="1" dirty="0"/>
              <a:t>соответствии с </a:t>
            </a:r>
            <a:r>
              <a:rPr lang="ru-RU" sz="1800" b="1" dirty="0" smtClean="0"/>
              <a:t>ФОП ДО </a:t>
            </a:r>
            <a:br>
              <a:rPr lang="ru-RU" sz="1800" b="1" dirty="0" smtClean="0"/>
            </a:br>
            <a:r>
              <a:rPr lang="ru-RU" sz="1800" b="1" dirty="0" smtClean="0"/>
              <a:t>от </a:t>
            </a:r>
            <a:r>
              <a:rPr lang="ru-RU" sz="1800" b="1" dirty="0"/>
              <a:t>21 июля 2023 г.</a:t>
            </a:r>
            <a:br>
              <a:rPr lang="ru-RU" sz="1800" b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882234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1374</TotalTime>
  <Words>555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Что включает речевая деятельность детей на разных возрастных этапа</vt:lpstr>
      <vt:lpstr>В области речевого развития основными задачами образовательной деятельности от 1 года до 1 года 6 месяцев (ФОП ДО п.20.2.1.):</vt:lpstr>
      <vt:lpstr>В области речевого развития основными задачами образовательной деятельности от 1 года 6 месяцев до 2 лет:</vt:lpstr>
      <vt:lpstr>В области речевого развития основными задачами образовательной деятельности от 2 лет до 3 лет (ФОП ДО п.20.2.1.):</vt:lpstr>
      <vt:lpstr>Планируемые результаты – к трем годам  (п. 15.2 ФОП ДО)</vt:lpstr>
      <vt:lpstr>Развитие дошкольного образования обсудили на всероссийской конференции в Москве </vt:lpstr>
      <vt:lpstr>В дошкольном образовании с 2023/2024 учебного года вступил в силу ряд новых нормативных документов. </vt:lpstr>
      <vt:lpstr>Методические рекомендации по планированию и реализации образовательной деятельности дошкольных образовательных организаций  в соответствии с ФОП ДО  от 21 июля 2023 г. </vt:lpstr>
      <vt:lpstr> </vt:lpstr>
      <vt:lpstr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от 26 декабря 2022 г. </vt:lpstr>
      <vt:lpstr>В дошкольном образовании с 2023/2024 учебного года вступил в силу ряд новых нормативных документов. </vt:lpstr>
      <vt:lpstr>Педагогическая интернет-площадка «Методические рекомендации РФ»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2023-03-01T15:30:12Z</dcterms:created>
  <dcterms:modified xsi:type="dcterms:W3CDTF">2024-01-23T13:09:47Z</dcterms:modified>
</cp:coreProperties>
</file>